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8803600" cy="360045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entury Gothic" panose="020B0502020202020204" pitchFamily="34" charset="0"/>
      <p:regular r:id="rId8"/>
      <p:bold r:id="rId9"/>
      <p:italic r:id="rId10"/>
      <p:boldItalic r:id="rId11"/>
    </p:embeddedFont>
    <p:embeddedFont>
      <p:font typeface="Merriweather Sans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340">
          <p15:clr>
            <a:srgbClr val="A4A3A4"/>
          </p15:clr>
        </p15:guide>
        <p15:guide id="2" pos="9072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T1iSDfwcoI47wBROm8yoP2m3f3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1806" y="-876"/>
      </p:cViewPr>
      <p:guideLst>
        <p:guide orient="horz" pos="11340"/>
        <p:guide pos="9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685800"/>
            <a:ext cx="2743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440181" y="1441849"/>
            <a:ext cx="2592324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body" idx="1"/>
          </p:nvPr>
        </p:nvSpPr>
        <p:spPr>
          <a:xfrm>
            <a:off x="1440181" y="8401053"/>
            <a:ext cx="25923240" cy="23761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440181" y="1441849"/>
            <a:ext cx="2592324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521148" y="7320086"/>
            <a:ext cx="23761306" cy="2592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is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8762762" y="13561701"/>
            <a:ext cx="30720507" cy="6480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4438889" y="7320920"/>
            <a:ext cx="30720507" cy="18962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ctrTitle"/>
          </p:nvPr>
        </p:nvSpPr>
        <p:spPr>
          <a:xfrm>
            <a:off x="2160271" y="11184733"/>
            <a:ext cx="24483060" cy="7717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ubTitle" idx="1"/>
          </p:nvPr>
        </p:nvSpPr>
        <p:spPr>
          <a:xfrm>
            <a:off x="4320541" y="20402550"/>
            <a:ext cx="20162520" cy="9201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lvl="0" algn="ctr">
              <a:spcBef>
                <a:spcPts val="2580"/>
              </a:spcBef>
              <a:spcAft>
                <a:spcPts val="0"/>
              </a:spcAft>
              <a:buClr>
                <a:srgbClr val="888888"/>
              </a:buClr>
              <a:buSzPts val="129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2260"/>
              </a:spcBef>
              <a:spcAft>
                <a:spcPts val="0"/>
              </a:spcAft>
              <a:buClr>
                <a:srgbClr val="888888"/>
              </a:buClr>
              <a:buSzPts val="11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940"/>
              </a:spcBef>
              <a:spcAft>
                <a:spcPts val="0"/>
              </a:spcAft>
              <a:buClr>
                <a:srgbClr val="888888"/>
              </a:buClr>
              <a:buSzPts val="97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2275286" y="23136228"/>
            <a:ext cx="24483060" cy="7150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0"/>
              <a:buFont typeface="Calibri"/>
              <a:buNone/>
              <a:defRPr sz="162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2275286" y="15260246"/>
            <a:ext cx="24483060" cy="7875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b" anchorCtr="0">
            <a:normAutofit/>
          </a:bodyPr>
          <a:lstStyle>
            <a:lvl1pPr marL="457200" lvl="0" indent="-228600" algn="l">
              <a:spcBef>
                <a:spcPts val="1620"/>
              </a:spcBef>
              <a:spcAft>
                <a:spcPts val="0"/>
              </a:spcAft>
              <a:buClr>
                <a:srgbClr val="888888"/>
              </a:buClr>
              <a:buSzPts val="8100"/>
              <a:buNone/>
              <a:defRPr sz="81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1460"/>
              </a:spcBef>
              <a:spcAft>
                <a:spcPts val="0"/>
              </a:spcAft>
              <a:buClr>
                <a:srgbClr val="888888"/>
              </a:buClr>
              <a:buSzPts val="7300"/>
              <a:buNone/>
              <a:defRPr sz="73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6500"/>
              <a:buNone/>
              <a:defRPr sz="65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140"/>
              </a:spcBef>
              <a:spcAft>
                <a:spcPts val="0"/>
              </a:spcAft>
              <a:buClr>
                <a:srgbClr val="888888"/>
              </a:buClr>
              <a:buSzPts val="5700"/>
              <a:buNone/>
              <a:defRPr sz="57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140"/>
              </a:spcBef>
              <a:spcAft>
                <a:spcPts val="0"/>
              </a:spcAft>
              <a:buClr>
                <a:srgbClr val="888888"/>
              </a:buClr>
              <a:buSzPts val="5700"/>
              <a:buNone/>
              <a:defRPr sz="57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140"/>
              </a:spcBef>
              <a:spcAft>
                <a:spcPts val="0"/>
              </a:spcAft>
              <a:buClr>
                <a:srgbClr val="888888"/>
              </a:buClr>
              <a:buSzPts val="5700"/>
              <a:buNone/>
              <a:defRPr sz="57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140"/>
              </a:spcBef>
              <a:spcAft>
                <a:spcPts val="0"/>
              </a:spcAft>
              <a:buClr>
                <a:srgbClr val="888888"/>
              </a:buClr>
              <a:buSzPts val="5700"/>
              <a:buNone/>
              <a:defRPr sz="57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140"/>
              </a:spcBef>
              <a:spcAft>
                <a:spcPts val="0"/>
              </a:spcAft>
              <a:buClr>
                <a:srgbClr val="888888"/>
              </a:buClr>
              <a:buSzPts val="5700"/>
              <a:buNone/>
              <a:defRPr sz="57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140"/>
              </a:spcBef>
              <a:spcAft>
                <a:spcPts val="0"/>
              </a:spcAft>
              <a:buClr>
                <a:srgbClr val="888888"/>
              </a:buClr>
              <a:buSzPts val="5700"/>
              <a:buNone/>
              <a:defRPr sz="57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440181" y="1441849"/>
            <a:ext cx="2592324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1440180" y="8401053"/>
            <a:ext cx="12721590" cy="23761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946150" algn="l">
              <a:spcBef>
                <a:spcPts val="2260"/>
              </a:spcBef>
              <a:spcAft>
                <a:spcPts val="0"/>
              </a:spcAft>
              <a:buClr>
                <a:schemeClr val="dk1"/>
              </a:buClr>
              <a:buSzPts val="11300"/>
              <a:buChar char="•"/>
              <a:defRPr sz="11300"/>
            </a:lvl1pPr>
            <a:lvl2pPr marL="914400" lvl="1" indent="-84455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–"/>
              <a:defRPr sz="9700"/>
            </a:lvl2pPr>
            <a:lvl3pPr marL="1371600" lvl="2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•"/>
              <a:defRPr sz="8100"/>
            </a:lvl3pPr>
            <a:lvl4pPr marL="1828800" lvl="3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–"/>
              <a:defRPr sz="7300"/>
            </a:lvl4pPr>
            <a:lvl5pPr marL="2286000" lvl="4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»"/>
              <a:defRPr sz="7300"/>
            </a:lvl5pPr>
            <a:lvl6pPr marL="2743200" lvl="5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6pPr>
            <a:lvl7pPr marL="3200400" lvl="6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7pPr>
            <a:lvl8pPr marL="3657600" lvl="7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8pPr>
            <a:lvl9pPr marL="4114800" lvl="8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14641831" y="8401053"/>
            <a:ext cx="12721590" cy="23761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946150" algn="l">
              <a:spcBef>
                <a:spcPts val="2260"/>
              </a:spcBef>
              <a:spcAft>
                <a:spcPts val="0"/>
              </a:spcAft>
              <a:buClr>
                <a:schemeClr val="dk1"/>
              </a:buClr>
              <a:buSzPts val="11300"/>
              <a:buChar char="•"/>
              <a:defRPr sz="11300"/>
            </a:lvl1pPr>
            <a:lvl2pPr marL="914400" lvl="1" indent="-84455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–"/>
              <a:defRPr sz="9700"/>
            </a:lvl2pPr>
            <a:lvl3pPr marL="1371600" lvl="2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•"/>
              <a:defRPr sz="8100"/>
            </a:lvl3pPr>
            <a:lvl4pPr marL="1828800" lvl="3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–"/>
              <a:defRPr sz="7300"/>
            </a:lvl4pPr>
            <a:lvl5pPr marL="2286000" lvl="4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»"/>
              <a:defRPr sz="7300"/>
            </a:lvl5pPr>
            <a:lvl6pPr marL="2743200" lvl="5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6pPr>
            <a:lvl7pPr marL="3200400" lvl="6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7pPr>
            <a:lvl8pPr marL="3657600" lvl="7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8pPr>
            <a:lvl9pPr marL="4114800" lvl="8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1440181" y="1441849"/>
            <a:ext cx="2592324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440180" y="8059344"/>
            <a:ext cx="12726592" cy="335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b" anchorCtr="0">
            <a:normAutofit/>
          </a:bodyPr>
          <a:lstStyle>
            <a:lvl1pPr marL="457200" lvl="0" indent="-22860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None/>
              <a:defRPr sz="9700" b="1"/>
            </a:lvl1pPr>
            <a:lvl2pPr marL="914400" lvl="1" indent="-22860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 b="1"/>
            </a:lvl2pPr>
            <a:lvl3pPr marL="1371600" lvl="2" indent="-22860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None/>
              <a:defRPr sz="7300" b="1"/>
            </a:lvl3pPr>
            <a:lvl4pPr marL="1828800" lvl="3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4pPr>
            <a:lvl5pPr marL="2286000" lvl="4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5pPr>
            <a:lvl6pPr marL="2743200" lvl="5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6pPr>
            <a:lvl7pPr marL="3200400" lvl="6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7pPr>
            <a:lvl8pPr marL="3657600" lvl="7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8pPr>
            <a:lvl9pPr marL="4114800" lvl="8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1440180" y="11418094"/>
            <a:ext cx="12726592" cy="20744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84455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1pPr>
            <a:lvl2pPr marL="914400" lvl="1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–"/>
              <a:defRPr sz="8100"/>
            </a:lvl2pPr>
            <a:lvl3pPr marL="1371600" lvl="2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3pPr>
            <a:lvl4pPr marL="1828800" lvl="3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–"/>
              <a:defRPr sz="6500"/>
            </a:lvl4pPr>
            <a:lvl5pPr marL="2286000" lvl="4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»"/>
              <a:defRPr sz="6500"/>
            </a:lvl5pPr>
            <a:lvl6pPr marL="2743200" lvl="5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6pPr>
            <a:lvl7pPr marL="3200400" lvl="6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7pPr>
            <a:lvl8pPr marL="3657600" lvl="7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8pPr>
            <a:lvl9pPr marL="4114800" lvl="8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14631830" y="8059344"/>
            <a:ext cx="12731591" cy="335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b" anchorCtr="0">
            <a:normAutofit/>
          </a:bodyPr>
          <a:lstStyle>
            <a:lvl1pPr marL="457200" lvl="0" indent="-22860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None/>
              <a:defRPr sz="9700" b="1"/>
            </a:lvl1pPr>
            <a:lvl2pPr marL="914400" lvl="1" indent="-22860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 b="1"/>
            </a:lvl2pPr>
            <a:lvl3pPr marL="1371600" lvl="2" indent="-22860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None/>
              <a:defRPr sz="7300" b="1"/>
            </a:lvl3pPr>
            <a:lvl4pPr marL="1828800" lvl="3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4pPr>
            <a:lvl5pPr marL="2286000" lvl="4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5pPr>
            <a:lvl6pPr marL="2743200" lvl="5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6pPr>
            <a:lvl7pPr marL="3200400" lvl="6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7pPr>
            <a:lvl8pPr marL="3657600" lvl="7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8pPr>
            <a:lvl9pPr marL="4114800" lvl="8" indent="-22860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14631830" y="11418094"/>
            <a:ext cx="12731591" cy="20744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84455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1pPr>
            <a:lvl2pPr marL="914400" lvl="1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–"/>
              <a:defRPr sz="8100"/>
            </a:lvl2pPr>
            <a:lvl3pPr marL="1371600" lvl="2" indent="-692150" algn="l">
              <a:spcBef>
                <a:spcPts val="1460"/>
              </a:spcBef>
              <a:spcAft>
                <a:spcPts val="0"/>
              </a:spcAft>
              <a:buClr>
                <a:schemeClr val="dk1"/>
              </a:buClr>
              <a:buSzPts val="7300"/>
              <a:buChar char="•"/>
              <a:defRPr sz="7300"/>
            </a:lvl3pPr>
            <a:lvl4pPr marL="1828800" lvl="3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–"/>
              <a:defRPr sz="6500"/>
            </a:lvl4pPr>
            <a:lvl5pPr marL="2286000" lvl="4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»"/>
              <a:defRPr sz="6500"/>
            </a:lvl5pPr>
            <a:lvl6pPr marL="2743200" lvl="5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6pPr>
            <a:lvl7pPr marL="3200400" lvl="6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7pPr>
            <a:lvl8pPr marL="3657600" lvl="7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8pPr>
            <a:lvl9pPr marL="4114800" lvl="8" indent="-641350" algn="l"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500"/>
              <a:buChar char="•"/>
              <a:defRPr sz="65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440181" y="1441849"/>
            <a:ext cx="2592324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1440182" y="1433513"/>
            <a:ext cx="9476186" cy="6100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Calibri"/>
              <a:buNone/>
              <a:defRPr sz="81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11261407" y="1433515"/>
            <a:ext cx="16102012" cy="30728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1047750" algn="l">
              <a:spcBef>
                <a:spcPts val="2580"/>
              </a:spcBef>
              <a:spcAft>
                <a:spcPts val="0"/>
              </a:spcAft>
              <a:buClr>
                <a:schemeClr val="dk1"/>
              </a:buClr>
              <a:buSzPts val="12900"/>
              <a:buChar char="•"/>
              <a:defRPr sz="12900"/>
            </a:lvl1pPr>
            <a:lvl2pPr marL="914400" lvl="1" indent="-946150" algn="l">
              <a:spcBef>
                <a:spcPts val="2260"/>
              </a:spcBef>
              <a:spcAft>
                <a:spcPts val="0"/>
              </a:spcAft>
              <a:buClr>
                <a:schemeClr val="dk1"/>
              </a:buClr>
              <a:buSzPts val="11300"/>
              <a:buChar char="–"/>
              <a:defRPr sz="11300"/>
            </a:lvl2pPr>
            <a:lvl3pPr marL="1371600" lvl="2" indent="-84455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Char char="•"/>
              <a:defRPr sz="9700"/>
            </a:lvl3pPr>
            <a:lvl4pPr marL="1828800" lvl="3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–"/>
              <a:defRPr sz="8100"/>
            </a:lvl4pPr>
            <a:lvl5pPr marL="2286000" lvl="4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»"/>
              <a:defRPr sz="8100"/>
            </a:lvl5pPr>
            <a:lvl6pPr marL="2743200" lvl="5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•"/>
              <a:defRPr sz="8100"/>
            </a:lvl6pPr>
            <a:lvl7pPr marL="3200400" lvl="6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•"/>
              <a:defRPr sz="8100"/>
            </a:lvl7pPr>
            <a:lvl8pPr marL="3657600" lvl="7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•"/>
              <a:defRPr sz="8100"/>
            </a:lvl8pPr>
            <a:lvl9pPr marL="4114800" lvl="8" indent="-742950" algn="l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Char char="•"/>
              <a:defRPr sz="81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1440182" y="7534278"/>
            <a:ext cx="9476186" cy="24628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228600" algn="l">
              <a:spcBef>
                <a:spcPts val="1140"/>
              </a:spcBef>
              <a:spcAft>
                <a:spcPts val="0"/>
              </a:spcAft>
              <a:buClr>
                <a:schemeClr val="dk1"/>
              </a:buClr>
              <a:buSzPts val="5700"/>
              <a:buNone/>
              <a:defRPr sz="5700"/>
            </a:lvl1pPr>
            <a:lvl2pPr marL="914400" lvl="1" indent="-228600" algn="l">
              <a:spcBef>
                <a:spcPts val="98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/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3pPr>
            <a:lvl4pPr marL="1828800" lvl="3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4pPr>
            <a:lvl5pPr marL="2286000" lvl="4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5pPr>
            <a:lvl6pPr marL="2743200" lvl="5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6pPr>
            <a:lvl7pPr marL="3200400" lvl="6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7pPr>
            <a:lvl8pPr marL="3657600" lvl="7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8pPr>
            <a:lvl9pPr marL="4114800" lvl="8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5645708" y="25203151"/>
            <a:ext cx="17282160" cy="2975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Calibri"/>
              <a:buNone/>
              <a:defRPr sz="81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645708" y="3217069"/>
            <a:ext cx="17282160" cy="216027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5645708" y="28178525"/>
            <a:ext cx="17282160" cy="4225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lvl="0" indent="-228600" algn="l">
              <a:spcBef>
                <a:spcPts val="1140"/>
              </a:spcBef>
              <a:spcAft>
                <a:spcPts val="0"/>
              </a:spcAft>
              <a:buClr>
                <a:schemeClr val="dk1"/>
              </a:buClr>
              <a:buSzPts val="5700"/>
              <a:buNone/>
              <a:defRPr sz="5700"/>
            </a:lvl1pPr>
            <a:lvl2pPr marL="914400" lvl="1" indent="-228600" algn="l">
              <a:spcBef>
                <a:spcPts val="98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/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3pPr>
            <a:lvl4pPr marL="1828800" lvl="3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4pPr>
            <a:lvl5pPr marL="2286000" lvl="4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5pPr>
            <a:lvl6pPr marL="2743200" lvl="5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6pPr>
            <a:lvl7pPr marL="3200400" lvl="6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7pPr>
            <a:lvl8pPr marL="3657600" lvl="7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8pPr>
            <a:lvl9pPr marL="4114800" lvl="8" indent="-228600" algn="l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440181" y="1441849"/>
            <a:ext cx="2592324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800"/>
              <a:buFont typeface="Calibri"/>
              <a:buNone/>
              <a:defRPr sz="1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440181" y="8401053"/>
            <a:ext cx="25923240" cy="23761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t" anchorCtr="0">
            <a:normAutofit/>
          </a:bodyPr>
          <a:lstStyle>
            <a:lvl1pPr marL="457200" marR="0" lvl="0" indent="-1047750" algn="l" rtl="0">
              <a:spcBef>
                <a:spcPts val="2580"/>
              </a:spcBef>
              <a:spcAft>
                <a:spcPts val="0"/>
              </a:spcAft>
              <a:buClr>
                <a:schemeClr val="dk1"/>
              </a:buClr>
              <a:buSzPts val="12900"/>
              <a:buFont typeface="Arial"/>
              <a:buChar char="•"/>
              <a:defRPr sz="1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946150" algn="l" rtl="0">
              <a:spcBef>
                <a:spcPts val="2260"/>
              </a:spcBef>
              <a:spcAft>
                <a:spcPts val="0"/>
              </a:spcAft>
              <a:buClr>
                <a:schemeClr val="dk1"/>
              </a:buClr>
              <a:buSzPts val="11300"/>
              <a:buFont typeface="Arial"/>
              <a:buChar char="–"/>
              <a:defRPr sz="1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844550" algn="l" rtl="0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Arial"/>
              <a:buChar char="–"/>
              <a:defRPr sz="8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Arial"/>
              <a:buChar char="»"/>
              <a:defRPr sz="8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Arial"/>
              <a:buChar char="•"/>
              <a:defRPr sz="8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Arial"/>
              <a:buChar char="•"/>
              <a:defRPr sz="8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Arial"/>
              <a:buChar char="•"/>
              <a:defRPr sz="8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742950" algn="l" rtl="0">
              <a:spcBef>
                <a:spcPts val="1620"/>
              </a:spcBef>
              <a:spcAft>
                <a:spcPts val="0"/>
              </a:spcAft>
              <a:buClr>
                <a:schemeClr val="dk1"/>
              </a:buClr>
              <a:buSzPts val="8100"/>
              <a:buFont typeface="Arial"/>
              <a:buChar char="•"/>
              <a:defRPr sz="8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4401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9841231" y="33370840"/>
            <a:ext cx="91211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20642581" y="33370840"/>
            <a:ext cx="6720840" cy="1916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0300" tIns="185150" rIns="370300" bIns="1851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24519468" y="931470"/>
            <a:ext cx="3207932" cy="4030881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900" tIns="37950" rIns="75900" bIns="379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4380090" y="1339790"/>
            <a:ext cx="20139378" cy="787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TÍTULO DO TRABALHO 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4729403" y="2825419"/>
            <a:ext cx="19588889" cy="60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Bassetti AC*, Assunção C, Bettega PVC, Silva JYB, Dalledone M. 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4777648" y="3910684"/>
            <a:ext cx="19405815" cy="910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 Graduanda em Odontologia, Faculdade Herrero, Curitiba, Paraná.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 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25192809" y="2645730"/>
            <a:ext cx="1861249" cy="694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foto do apresentador</a:t>
            </a:r>
            <a:endParaRPr sz="200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701783" y="6050520"/>
            <a:ext cx="13550091" cy="66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INTRODUÇÃO</a:t>
            </a:r>
            <a:r>
              <a:rPr lang="en-US" sz="3800" b="1" dirty="0">
                <a:solidFill>
                  <a:srgbClr val="16165C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________________________________________</a:t>
            </a:r>
            <a:endParaRPr dirty="0">
              <a:solidFill>
                <a:srgbClr val="1D3350"/>
              </a:solidFill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644648" y="15001917"/>
            <a:ext cx="13607226" cy="66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OBJETIVOS</a:t>
            </a:r>
            <a:r>
              <a:rPr lang="en-US" sz="3800" b="1" dirty="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___________________________________________</a:t>
            </a:r>
            <a:endParaRPr dirty="0">
              <a:solidFill>
                <a:srgbClr val="1D3350"/>
              </a:solidFill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622657" y="20822564"/>
            <a:ext cx="13593807" cy="66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MATERIAIS E MÉTODOS _______________________________</a:t>
            </a:r>
            <a:endParaRPr dirty="0">
              <a:solidFill>
                <a:srgbClr val="1D3350"/>
              </a:solidFill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4392981" y="6118675"/>
            <a:ext cx="13749092" cy="66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RESULTADOS __________________________________________</a:t>
            </a:r>
            <a:endParaRPr dirty="0">
              <a:solidFill>
                <a:srgbClr val="1D3350"/>
              </a:solidFill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4462825" y="23222830"/>
            <a:ext cx="13765720" cy="66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CONCLUSÕES ________________________________________</a:t>
            </a:r>
            <a:endParaRPr dirty="0">
              <a:solidFill>
                <a:srgbClr val="1D3350"/>
              </a:solidFill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14348613" y="26459092"/>
            <a:ext cx="13765720" cy="66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b="1" dirty="0">
                <a:solidFill>
                  <a:srgbClr val="1D335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REFERÊNCIAS _________________________________________</a:t>
            </a:r>
            <a:endParaRPr dirty="0">
              <a:solidFill>
                <a:srgbClr val="1D3350"/>
              </a:solidFill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14435022" y="27312771"/>
            <a:ext cx="13679311" cy="6476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George S, Anandaraj S, Issac JS, John SA, Harris A. Rotary endodontics in primary teeth - a review. Saudi Dent J 2016;28(1):12-7.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Katge F, Patil D, Poojari M, Pimpale J, Shitoot A, Rusawat B. Comparison of instrumentation time and cleaning efficacy of manual instrumentation, rotary systems and reciprocating systems in primary teeth: An </a:t>
            </a:r>
            <a:r>
              <a:rPr lang="en-US" sz="2400" b="0" i="1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vitro </a:t>
            </a: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study. J Indian Soc Pedod Prev Dent 2014; 32(4):311-16.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Kuo C, Wang Y, Chang H, et al. Application of Ni-Ti rotary les for pulpectomy in primary molars. J Dent Sci 2006;1(1):10-15. </a:t>
            </a:r>
            <a:endParaRPr sz="2400" b="0" u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Ramezanali F, Afkhami F, Soleimani A, Kharrazifard MJ, Rafiee F. Comparison of cleaning efficacy and instrumentation time in primary molars: Mtwo rotary instruments vs. hands K-files. Iran Endod J 2015; 10(4): 240-3.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Selvakumar H, Kavitha S, Thomas E, Anadhan V, Vijayakumar R. Computed tomographic evaluation of K3 rotary and stainless steel K file instrumentation in primary teeth. J Clin Diagn Res 2016;10(1): ZC05-8.</a:t>
            </a:r>
            <a:endParaRPr sz="2400" b="0" u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Silva LAB, Leonardo MR, Nelson-Filho P, Tanomaru JMG. Comparison of Rotary and manual instrumentation techniques on cleaning capacity and instrumentation time in deciduous molars. J Dent Child 2004; 71(1): 45-7.</a:t>
            </a:r>
            <a:endParaRPr sz="2400" b="0" u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b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14525297" y="24182937"/>
            <a:ext cx="13673667" cy="2418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noAutofit/>
          </a:bodyPr>
          <a:lstStyle/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Conclui-se que .....................................</a:t>
            </a:r>
            <a:endParaRPr/>
          </a:p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06778" y="6759876"/>
            <a:ext cx="13673667" cy="8343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noAutofit/>
          </a:bodyPr>
          <a:lstStyle/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 tratamento ......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685802" y="15962024"/>
            <a:ext cx="13673667" cy="61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0" u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 objetivo deste estudo foi ...</a:t>
            </a:r>
            <a:endParaRPr/>
          </a:p>
        </p:txBody>
      </p:sp>
      <p:sp>
        <p:nvSpPr>
          <p:cNvPr id="99" name="Google Shape;99;p1"/>
          <p:cNvSpPr/>
          <p:nvPr/>
        </p:nvSpPr>
        <p:spPr>
          <a:xfrm>
            <a:off x="674946" y="21849929"/>
            <a:ext cx="13673667" cy="1182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noAutofit/>
          </a:bodyPr>
          <a:lstStyle/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Para este estudo foram utilizadas XXX.......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14907441" y="6944118"/>
            <a:ext cx="13126156" cy="61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8350" tIns="39175" rIns="78350" bIns="39175" anchor="t" anchorCtr="0">
            <a:spAutoFit/>
          </a:bodyPr>
          <a:lstStyle/>
          <a:p>
            <a:pPr marL="0" marR="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Não</a:t>
            </a:r>
            <a:r>
              <a:rPr lang="en-US" sz="2700" b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700" b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foram</a:t>
            </a:r>
            <a:r>
              <a:rPr lang="en-US" sz="2700" b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700" b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encontradas</a:t>
            </a:r>
            <a:r>
              <a:rPr lang="en-US" sz="2700" b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700" b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diferenças</a:t>
            </a:r>
            <a:r>
              <a:rPr lang="en-US" sz="2700" b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700" b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estatísticas</a:t>
            </a:r>
            <a:r>
              <a:rPr lang="en-US" sz="2700" b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2700" b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entres</a:t>
            </a:r>
            <a:r>
              <a:rPr lang="en-US" sz="2700" b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....</a:t>
            </a:r>
            <a:endParaRPr dirty="0"/>
          </a:p>
        </p:txBody>
      </p:sp>
      <p:pic>
        <p:nvPicPr>
          <p:cNvPr id="101" name="Google Shape;101;p1" descr="Resultado de imagem para resultado estatÃ­stic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34666" y="8453549"/>
            <a:ext cx="9115101" cy="4956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 descr="Resultado de imagem para tabel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942861" y="14368463"/>
            <a:ext cx="12701272" cy="76902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oogle Shape;103;p1"/>
          <p:cNvGrpSpPr/>
          <p:nvPr/>
        </p:nvGrpSpPr>
        <p:grpSpPr>
          <a:xfrm>
            <a:off x="1424022" y="24285952"/>
            <a:ext cx="12197226" cy="6860802"/>
            <a:chOff x="0" y="17698185"/>
            <a:chExt cx="16827500" cy="10545250"/>
          </a:xfrm>
        </p:grpSpPr>
        <p:cxnSp>
          <p:nvCxnSpPr>
            <p:cNvPr id="104" name="Google Shape;104;p1"/>
            <p:cNvCxnSpPr/>
            <p:nvPr/>
          </p:nvCxnSpPr>
          <p:spPr>
            <a:xfrm>
              <a:off x="8663760" y="19275832"/>
              <a:ext cx="33821" cy="3560297"/>
            </a:xfrm>
            <a:prstGeom prst="straightConnector1">
              <a:avLst/>
            </a:prstGeom>
            <a:noFill/>
            <a:ln w="9525" cap="flat" cmpd="sng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5" name="Google Shape;105;p1"/>
            <p:cNvSpPr/>
            <p:nvPr/>
          </p:nvSpPr>
          <p:spPr>
            <a:xfrm rot="5400000" flipH="1">
              <a:off x="8130581" y="19286913"/>
              <a:ext cx="1134000" cy="8141722"/>
            </a:xfrm>
            <a:prstGeom prst="rightBracket">
              <a:avLst>
                <a:gd name="adj" fmla="val 8343"/>
              </a:avLst>
            </a:prstGeom>
            <a:noFill/>
            <a:ln w="9525" cap="flat" cmpd="sng">
              <a:solidFill>
                <a:srgbClr val="3333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"/>
            <p:cNvSpPr/>
            <p:nvPr/>
          </p:nvSpPr>
          <p:spPr>
            <a:xfrm>
              <a:off x="0" y="17698185"/>
              <a:ext cx="246833" cy="492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550" tIns="44275" rIns="88550" bIns="44275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"/>
            <p:cNvSpPr/>
            <p:nvPr/>
          </p:nvSpPr>
          <p:spPr>
            <a:xfrm>
              <a:off x="0" y="17698185"/>
              <a:ext cx="246833" cy="492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550" tIns="44275" rIns="88550" bIns="44275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"/>
            <p:cNvSpPr/>
            <p:nvPr/>
          </p:nvSpPr>
          <p:spPr>
            <a:xfrm>
              <a:off x="0" y="17698185"/>
              <a:ext cx="246833" cy="492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550" tIns="44275" rIns="88550" bIns="44275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763588" y="17773650"/>
              <a:ext cx="15220950" cy="61007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77175" tIns="238575" rIns="477175" bIns="238575" anchor="t" anchorCtr="0">
              <a:noAutofit/>
            </a:bodyPr>
            <a:lstStyle/>
            <a:p>
              <a:pPr marL="0" marR="0" lvl="0" indent="0" algn="l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0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endParaRPr/>
            </a:p>
          </p:txBody>
        </p:sp>
        <p:pic>
          <p:nvPicPr>
            <p:cNvPr id="110" name="Google Shape;110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557500" y="24726900"/>
              <a:ext cx="1270000" cy="939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557500" y="24726900"/>
              <a:ext cx="1270000" cy="939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Google Shape;112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557500" y="24726900"/>
              <a:ext cx="1270000" cy="939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" name="Google Shape;113;p1"/>
            <p:cNvSpPr/>
            <p:nvPr/>
          </p:nvSpPr>
          <p:spPr>
            <a:xfrm>
              <a:off x="0" y="23279187"/>
              <a:ext cx="246833" cy="492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550" tIns="44275" rIns="88550" bIns="44275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4" name="Google Shape;114;p1"/>
            <p:cNvSpPr/>
            <p:nvPr/>
          </p:nvSpPr>
          <p:spPr>
            <a:xfrm>
              <a:off x="0" y="23279187"/>
              <a:ext cx="246833" cy="492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550" tIns="44275" rIns="88550" bIns="44275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5" name="Google Shape;115;p1"/>
            <p:cNvSpPr/>
            <p:nvPr/>
          </p:nvSpPr>
          <p:spPr>
            <a:xfrm>
              <a:off x="0" y="23279187"/>
              <a:ext cx="246833" cy="492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8550" tIns="44275" rIns="88550" bIns="44275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6" name="Google Shape;116;p1"/>
            <p:cNvSpPr/>
            <p:nvPr/>
          </p:nvSpPr>
          <p:spPr>
            <a:xfrm>
              <a:off x="4309200" y="18051249"/>
              <a:ext cx="8754480" cy="1814196"/>
            </a:xfrm>
            <a:prstGeom prst="roundRect">
              <a:avLst>
                <a:gd name="adj" fmla="val 16667"/>
              </a:avLst>
            </a:prstGeom>
            <a:solidFill>
              <a:srgbClr val="16165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Dentes decíduos</a:t>
              </a:r>
              <a:endParaRPr sz="31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(n=48)</a:t>
              </a:r>
              <a:endParaRPr/>
            </a:p>
          </p:txBody>
        </p:sp>
        <p:sp>
          <p:nvSpPr>
            <p:cNvPr id="117" name="Google Shape;117;p1"/>
            <p:cNvSpPr/>
            <p:nvPr/>
          </p:nvSpPr>
          <p:spPr>
            <a:xfrm>
              <a:off x="4325520" y="20244624"/>
              <a:ext cx="8754480" cy="1814196"/>
            </a:xfrm>
            <a:prstGeom prst="roundRect">
              <a:avLst>
                <a:gd name="adj" fmla="val 16667"/>
              </a:avLst>
            </a:prstGeom>
            <a:solidFill>
              <a:srgbClr val="16165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μ</a:t>
              </a: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CT</a:t>
              </a:r>
              <a:endParaRPr sz="31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Volume e área</a:t>
              </a:r>
              <a:endParaRPr sz="31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1558560" y="23464820"/>
              <a:ext cx="6560880" cy="1814196"/>
            </a:xfrm>
            <a:prstGeom prst="roundRect">
              <a:avLst>
                <a:gd name="adj" fmla="val 16667"/>
              </a:avLst>
            </a:prstGeom>
            <a:solidFill>
              <a:srgbClr val="16165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Grupo Pulpotomia</a:t>
              </a:r>
              <a:endParaRPr sz="31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(n=24)</a:t>
              </a:r>
              <a:endParaRPr/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9286080" y="23481155"/>
              <a:ext cx="6560880" cy="1814196"/>
            </a:xfrm>
            <a:prstGeom prst="roundRect">
              <a:avLst>
                <a:gd name="adj" fmla="val 16667"/>
              </a:avLst>
            </a:prstGeom>
            <a:solidFill>
              <a:srgbClr val="16165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Grupo Pulpectomia</a:t>
              </a:r>
              <a:endParaRPr sz="31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(n=24)</a:t>
              </a:r>
              <a:endParaRPr/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4341840" y="26429239"/>
              <a:ext cx="8754480" cy="1814196"/>
            </a:xfrm>
            <a:prstGeom prst="roundRect">
              <a:avLst>
                <a:gd name="adj" fmla="val 16667"/>
              </a:avLst>
            </a:prstGeom>
            <a:solidFill>
              <a:srgbClr val="16165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100">
                  <a:solidFill>
                    <a:srgbClr val="FFFFFF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Tratamento Endodôntico</a:t>
              </a:r>
              <a:endParaRPr sz="31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21" name="Google Shape;121;p1"/>
            <p:cNvSpPr/>
            <p:nvPr/>
          </p:nvSpPr>
          <p:spPr>
            <a:xfrm rot="-5400000" flipH="1">
              <a:off x="8192261" y="21298868"/>
              <a:ext cx="1134000" cy="8141722"/>
            </a:xfrm>
            <a:prstGeom prst="rightBracket">
              <a:avLst>
                <a:gd name="adj" fmla="val 8343"/>
              </a:avLst>
            </a:prstGeom>
            <a:noFill/>
            <a:ln w="9525" cap="flat" cmpd="sng">
              <a:solidFill>
                <a:srgbClr val="3333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22" name="Google Shape;122;p1"/>
            <p:cNvCxnSpPr>
              <a:endCxn id="121" idx="2"/>
            </p:cNvCxnSpPr>
            <p:nvPr/>
          </p:nvCxnSpPr>
          <p:spPr>
            <a:xfrm rot="10800000" flipH="1">
              <a:off x="8754461" y="25936729"/>
              <a:ext cx="4800" cy="686700"/>
            </a:xfrm>
            <a:prstGeom prst="straightConnector1">
              <a:avLst/>
            </a:prstGeom>
            <a:noFill/>
            <a:ln w="9525" cap="flat" cmpd="sng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Personalizar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Century Gothic</vt:lpstr>
      <vt:lpstr>Calibri</vt:lpstr>
      <vt:lpstr>Times New Roman</vt:lpstr>
      <vt:lpstr>Merriweather Sans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infoherrero</dc:creator>
  <cp:lastModifiedBy>User</cp:lastModifiedBy>
  <cp:revision>1</cp:revision>
  <dcterms:created xsi:type="dcterms:W3CDTF">2013-08-27T10:56:07Z</dcterms:created>
  <dcterms:modified xsi:type="dcterms:W3CDTF">2023-05-09T18:48:59Z</dcterms:modified>
</cp:coreProperties>
</file>